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tr-TR" dirty="0" smtClean="0"/>
              <a:t>Rehberlik ve Araştırma Merkezi (RAM)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6984776" cy="324036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</a:rPr>
              <a:t>Rehberlik ve araştırma merkezleri, il veya ilçelerdeki rehberlik ve psikolojik danışma hizmetleri ile özel eğitim hizmetlerinin </a:t>
            </a:r>
            <a:r>
              <a:rPr lang="tr-TR" sz="2800" i="1" u="sng" dirty="0">
                <a:solidFill>
                  <a:schemeClr val="tx1"/>
                </a:solidFill>
              </a:rPr>
              <a:t>planlanması, sunulması, koordineli bir şekilde yürütülmesi, sunulan hizmetlerin izlenmesi ve değerlendirilmesi</a:t>
            </a:r>
            <a:r>
              <a:rPr lang="tr-TR" sz="2800" i="1" dirty="0">
                <a:solidFill>
                  <a:schemeClr val="tx1"/>
                </a:solidFill>
              </a:rPr>
              <a:t> </a:t>
            </a:r>
            <a:r>
              <a:rPr lang="tr-TR" sz="2800" dirty="0">
                <a:solidFill>
                  <a:schemeClr val="tx1"/>
                </a:solidFill>
              </a:rPr>
              <a:t>amacıyla faaliyet yürüten kurumlardır.</a:t>
            </a:r>
          </a:p>
        </p:txBody>
      </p:sp>
    </p:spTree>
    <p:extLst>
      <p:ext uri="{BB962C8B-B14F-4D97-AF65-F5344CB8AC3E}">
        <p14:creationId xmlns:p14="http://schemas.microsoft.com/office/powerpoint/2010/main" val="410572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Öğretim yılının başında ve sonunda olmak üzere yılda en az iki defa sorumluluk bölgesindeki </a:t>
            </a:r>
            <a:r>
              <a:rPr lang="tr-TR" dirty="0" smtClean="0"/>
              <a:t>psikolojik </a:t>
            </a:r>
            <a:r>
              <a:rPr lang="tr-TR" dirty="0"/>
              <a:t>danışmanlar ile toplantı yapar. </a:t>
            </a:r>
          </a:p>
          <a:p>
            <a:r>
              <a:rPr lang="tr-TR" dirty="0" smtClean="0"/>
              <a:t>Eğitim </a:t>
            </a:r>
            <a:r>
              <a:rPr lang="tr-TR" dirty="0"/>
              <a:t>öğretim yılı başı toplantısında, eğitim öğretim yılı boyunca yapılacak çalışmaları planlar. İhtiyaç duyulan ekip, komisyon ve çalışma gruplarını </a:t>
            </a:r>
            <a:r>
              <a:rPr lang="tr-TR" dirty="0" smtClean="0"/>
              <a:t>oluşturur.</a:t>
            </a:r>
          </a:p>
          <a:p>
            <a:r>
              <a:rPr lang="tr-TR" dirty="0" smtClean="0"/>
              <a:t>Eğitim </a:t>
            </a:r>
            <a:r>
              <a:rPr lang="tr-TR" dirty="0"/>
              <a:t>öğretim yılı sonu toplantısında, rehberlik ve psikolojik danışma servislerinin ve bölümün eğitim öğretim yılı içinde yaptığı çalışmaları değerlendirir. </a:t>
            </a:r>
          </a:p>
        </p:txBody>
      </p:sp>
    </p:spTree>
    <p:extLst>
      <p:ext uri="{BB962C8B-B14F-4D97-AF65-F5344CB8AC3E}">
        <p14:creationId xmlns:p14="http://schemas.microsoft.com/office/powerpoint/2010/main" val="268341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4236"/>
            <a:ext cx="4619625" cy="656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350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2. </a:t>
            </a:r>
            <a:r>
              <a:rPr lang="tr-TR" dirty="0" err="1" smtClean="0"/>
              <a:t>Psikososyal</a:t>
            </a:r>
            <a:r>
              <a:rPr lang="tr-TR" dirty="0" smtClean="0"/>
              <a:t> </a:t>
            </a:r>
            <a:r>
              <a:rPr lang="tr-TR" dirty="0"/>
              <a:t>destek hizmet alanı kapsamında;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sz="2400" dirty="0"/>
              <a:t>Her yıl kasım ayı içerisinde eğitim kurumlarından ulaştırılan risk altındaki öğrencilere ait verileri birleştirerek sorumluluk bölgesine ait </a:t>
            </a:r>
            <a:r>
              <a:rPr lang="tr-TR" sz="2400" i="1" u="sng" dirty="0"/>
              <a:t>risk haritasını </a:t>
            </a:r>
            <a:r>
              <a:rPr lang="tr-TR" sz="2400" dirty="0"/>
              <a:t>oluşturur. Yıl içerisinde yapılan çalışmalarda bu verilerden yararlanır. </a:t>
            </a:r>
          </a:p>
        </p:txBody>
      </p:sp>
      <p:pic>
        <p:nvPicPr>
          <p:cNvPr id="3075" name="Picture 3" descr="C:\Users\ahmet\Desktop\Ekran Alıntısı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834745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7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tr-TR" dirty="0"/>
              <a:t>Bağımlılıkla mücadele kapsamında çalışmalar </a:t>
            </a:r>
            <a:r>
              <a:rPr lang="tr-TR" dirty="0" smtClean="0"/>
              <a:t>yürütür.</a:t>
            </a:r>
          </a:p>
          <a:p>
            <a:r>
              <a:rPr lang="tr-TR" dirty="0" err="1"/>
              <a:t>Psikososyal</a:t>
            </a:r>
            <a:r>
              <a:rPr lang="tr-TR" dirty="0"/>
              <a:t> destek hizmetlerine yönelik grup rehberlik etkinlikleri ve </a:t>
            </a:r>
            <a:r>
              <a:rPr lang="tr-TR" dirty="0" err="1"/>
              <a:t>psikoeğitim</a:t>
            </a:r>
            <a:r>
              <a:rPr lang="tr-TR" dirty="0"/>
              <a:t> programları uygular.</a:t>
            </a:r>
          </a:p>
        </p:txBody>
      </p:sp>
    </p:spTree>
    <p:extLst>
      <p:ext uri="{BB962C8B-B14F-4D97-AF65-F5344CB8AC3E}">
        <p14:creationId xmlns:p14="http://schemas.microsoft.com/office/powerpoint/2010/main" val="2315980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tr-TR" sz="2800" dirty="0"/>
              <a:t>Hakkında danışmanlık tedbir kararı verilen çocuğa ve çocuğun bakımından sorumlu kişilere ilgili mevzuat doğrultusunda hizmet sunar. </a:t>
            </a:r>
          </a:p>
        </p:txBody>
      </p:sp>
      <p:pic>
        <p:nvPicPr>
          <p:cNvPr id="4098" name="Picture 2" descr="C:\Users\ahmet\Desktop\Ekran Alıntısı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860752" cy="480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572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3. Bireysel </a:t>
            </a:r>
            <a:r>
              <a:rPr lang="tr-TR" dirty="0"/>
              <a:t>ve grupla psikolojik danışma ve rehberlik hizmet alanı kapsamında;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Bireyin kendini keşfetmesi, bilişsel, duygusal ve davranışsal düzeyde güçlendirilmesi amacıyla </a:t>
            </a:r>
            <a:r>
              <a:rPr lang="tr-TR" i="1" u="sng" dirty="0"/>
              <a:t>ruh sağlığı danışmanlığı</a:t>
            </a:r>
            <a:r>
              <a:rPr lang="tr-TR" dirty="0"/>
              <a:t> hizmeti sunar. </a:t>
            </a:r>
          </a:p>
          <a:p>
            <a:r>
              <a:rPr lang="tr-TR" dirty="0" smtClean="0"/>
              <a:t>Aile </a:t>
            </a:r>
            <a:r>
              <a:rPr lang="tr-TR" dirty="0"/>
              <a:t>bireyleri arasındaki iletişim ve ilişkiyi geliştirmek, aile bireylerinin psikolojik iyi oluşlarını desteklemek, ailelere </a:t>
            </a:r>
            <a:r>
              <a:rPr lang="tr-TR" dirty="0" smtClean="0"/>
              <a:t>gerekli bilgi ve becerileri </a:t>
            </a:r>
            <a:r>
              <a:rPr lang="tr-TR" dirty="0"/>
              <a:t>kazandırarak aile sistemini güçlendirmek amacıyla </a:t>
            </a:r>
            <a:r>
              <a:rPr lang="tr-TR" i="1" u="sng" dirty="0"/>
              <a:t>aile danışmanlığı</a:t>
            </a:r>
            <a:r>
              <a:rPr lang="tr-TR" dirty="0"/>
              <a:t> hizmeti sunar. </a:t>
            </a:r>
          </a:p>
        </p:txBody>
      </p:sp>
    </p:spTree>
    <p:extLst>
      <p:ext uri="{BB962C8B-B14F-4D97-AF65-F5344CB8AC3E}">
        <p14:creationId xmlns:p14="http://schemas.microsoft.com/office/powerpoint/2010/main" val="42339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Bireyin </a:t>
            </a:r>
            <a:r>
              <a:rPr lang="tr-TR" sz="2800" dirty="0"/>
              <a:t>ilgi, yetenek, kişilik özellikleri ve mesleki değerleri açısından kendini tanıması, seçeneklerini fark etmesi, kariyer kararı vermesi gibi konularda kariyer gelişim sürecini desteklemek amacıyla </a:t>
            </a:r>
            <a:r>
              <a:rPr lang="tr-TR" sz="2800" i="1" u="sng" dirty="0"/>
              <a:t>kariyer danışmanlığı</a:t>
            </a:r>
            <a:r>
              <a:rPr lang="tr-TR" sz="2800" dirty="0"/>
              <a:t> hizmeti sunar. </a:t>
            </a:r>
            <a:endParaRPr lang="tr-TR" sz="2800" dirty="0" smtClean="0"/>
          </a:p>
          <a:p>
            <a:r>
              <a:rPr lang="tr-TR" sz="2800" dirty="0" smtClean="0"/>
              <a:t>Tercih </a:t>
            </a:r>
            <a:r>
              <a:rPr lang="tr-TR" sz="2800" dirty="0"/>
              <a:t>dönemlerinde tercih danışmanlığı hizmeti verir. </a:t>
            </a:r>
          </a:p>
          <a:p>
            <a:r>
              <a:rPr lang="tr-TR" sz="2800" dirty="0" smtClean="0"/>
              <a:t>Danışma </a:t>
            </a:r>
            <a:r>
              <a:rPr lang="tr-TR" sz="2800" dirty="0"/>
              <a:t>hizmeti talep eden ve özel eğitim ihtiyacı olan bireyin yaşam kalitesini ve bağımsız yaşam becerilerini arttırmak için bireye ve ailesine </a:t>
            </a:r>
            <a:r>
              <a:rPr lang="tr-TR" sz="2800" i="1" u="sng" dirty="0"/>
              <a:t>rehabilitasyon danışmanlığı </a:t>
            </a:r>
            <a:r>
              <a:rPr lang="tr-TR" sz="2800" dirty="0"/>
              <a:t>hizmeti sunar.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4635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3456384" cy="5649491"/>
          </a:xfrm>
        </p:spPr>
        <p:txBody>
          <a:bodyPr>
            <a:normAutofit/>
          </a:bodyPr>
          <a:lstStyle/>
          <a:p>
            <a:r>
              <a:rPr lang="tr-TR" sz="2800" dirty="0"/>
              <a:t>Eğitim kurumlarından “Psikolojik Destek Yönlendirme </a:t>
            </a:r>
            <a:r>
              <a:rPr lang="tr-TR" sz="2800" dirty="0" smtClean="0"/>
              <a:t>Formu” doldurularak </a:t>
            </a:r>
            <a:r>
              <a:rPr lang="tr-TR" sz="2800" dirty="0"/>
              <a:t>resmi yazı ile yönlendirilen öğrenci ve ailelerine randevu verir. </a:t>
            </a:r>
          </a:p>
        </p:txBody>
      </p:sp>
      <p:pic>
        <p:nvPicPr>
          <p:cNvPr id="6146" name="Picture 2" descr="C:\Users\ahmet\Desktop\Ekran Alıntısı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5362575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539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hmet\Desktop\Ekran Alıntısı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8390"/>
            <a:ext cx="4320480" cy="627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hmet\Desktop\Ekran Alıntısı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4381"/>
            <a:ext cx="4437967" cy="566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623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4. Araştırma </a:t>
            </a:r>
            <a:r>
              <a:rPr lang="tr-TR" dirty="0"/>
              <a:t>geliştirme hizmet alanı kapsamında;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Bölgenin ihtiyaçları doğrultusunda </a:t>
            </a:r>
            <a:r>
              <a:rPr lang="tr-TR" dirty="0" smtClean="0"/>
              <a:t>her </a:t>
            </a:r>
            <a:r>
              <a:rPr lang="tr-TR" dirty="0"/>
              <a:t>eğitim öğretim yılında en az bir araştırma yapar. Araştırma sonuçlarına göre rehberlik ve araştırma merkezi tarafından çalışmalar planlanır ve yürütülür. </a:t>
            </a:r>
          </a:p>
          <a:p>
            <a:r>
              <a:rPr lang="tr-TR" dirty="0" smtClean="0"/>
              <a:t>Araştırma </a:t>
            </a:r>
            <a:r>
              <a:rPr lang="tr-TR" dirty="0"/>
              <a:t>sonuçlarını </a:t>
            </a:r>
            <a:r>
              <a:rPr lang="tr-TR" dirty="0" err="1" smtClean="0"/>
              <a:t>raporlaştırarak</a:t>
            </a:r>
            <a:r>
              <a:rPr lang="tr-TR" dirty="0" smtClean="0"/>
              <a:t>, bu </a:t>
            </a:r>
            <a:r>
              <a:rPr lang="tr-TR" dirty="0"/>
              <a:t>raporları kongre ve sempozyumlarda sunabilir, makale olarak </a:t>
            </a:r>
            <a:r>
              <a:rPr lang="tr-TR" dirty="0" smtClean="0"/>
              <a:t>yayımlayabilir.</a:t>
            </a:r>
          </a:p>
          <a:p>
            <a:r>
              <a:rPr lang="tr-TR" dirty="0" smtClean="0"/>
              <a:t>Rehberlik </a:t>
            </a:r>
            <a:r>
              <a:rPr lang="tr-TR" dirty="0"/>
              <a:t>ve psikolojik danışma hizmetlerine ilişkin sorumluluk bölgesindeki ihtiyaçlar doğrultusunda projeler </a:t>
            </a:r>
            <a:r>
              <a:rPr lang="tr-TR" dirty="0" smtClean="0"/>
              <a:t>hazırlar.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598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Rehberlik </a:t>
            </a:r>
            <a:r>
              <a:rPr lang="tr-TR" dirty="0"/>
              <a:t>ve araştırma merkezleri; </a:t>
            </a:r>
            <a:endParaRPr lang="tr-TR" dirty="0" smtClean="0"/>
          </a:p>
          <a:p>
            <a:r>
              <a:rPr lang="tr-TR" i="1" u="sng" dirty="0" smtClean="0"/>
              <a:t>Rehberlik </a:t>
            </a:r>
            <a:r>
              <a:rPr lang="tr-TR" i="1" u="sng" dirty="0"/>
              <a:t>ve psikolojik danışma hizmetleri bölümü </a:t>
            </a:r>
            <a:r>
              <a:rPr lang="tr-TR" i="1" dirty="0"/>
              <a:t>ve </a:t>
            </a:r>
            <a:endParaRPr lang="tr-TR" i="1" dirty="0" smtClean="0"/>
          </a:p>
          <a:p>
            <a:r>
              <a:rPr lang="tr-TR" i="1" u="sng" dirty="0"/>
              <a:t>Ö</a:t>
            </a:r>
            <a:r>
              <a:rPr lang="tr-TR" i="1" u="sng" dirty="0" smtClean="0"/>
              <a:t>zel </a:t>
            </a:r>
            <a:r>
              <a:rPr lang="tr-TR" i="1" u="sng" dirty="0"/>
              <a:t>eğitim hizmetleri bölümü </a:t>
            </a:r>
            <a:endParaRPr lang="tr-TR" i="1" u="sng" dirty="0" smtClean="0"/>
          </a:p>
          <a:p>
            <a:pPr marL="0" indent="0">
              <a:buNone/>
            </a:pPr>
            <a:r>
              <a:rPr lang="tr-TR" dirty="0" smtClean="0"/>
              <a:t>olmak </a:t>
            </a:r>
            <a:r>
              <a:rPr lang="tr-TR" dirty="0"/>
              <a:t>üzere iki bölümden oluşur.</a:t>
            </a:r>
          </a:p>
        </p:txBody>
      </p:sp>
    </p:spTree>
    <p:extLst>
      <p:ext uri="{BB962C8B-B14F-4D97-AF65-F5344CB8AC3E}">
        <p14:creationId xmlns:p14="http://schemas.microsoft.com/office/powerpoint/2010/main" val="1155093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tr-TR" dirty="0" smtClean="0"/>
              <a:t>Öğrencilere</a:t>
            </a:r>
            <a:r>
              <a:rPr lang="tr-TR" dirty="0"/>
              <a:t>, ailelere, öğretmenlere yönelik </a:t>
            </a:r>
            <a:r>
              <a:rPr lang="tr-TR" dirty="0" smtClean="0"/>
              <a:t>RPD hizmetlerine </a:t>
            </a:r>
            <a:r>
              <a:rPr lang="tr-TR" dirty="0"/>
              <a:t>ilişkin </a:t>
            </a:r>
            <a:r>
              <a:rPr lang="tr-TR" i="1" u="sng" dirty="0"/>
              <a:t>broşür, bülten, dergi, kitapçık gibi yayınlar, </a:t>
            </a:r>
            <a:r>
              <a:rPr lang="tr-TR" i="1" u="sng" dirty="0" err="1"/>
              <a:t>psikoeğitim</a:t>
            </a:r>
            <a:r>
              <a:rPr lang="tr-TR" i="1" u="sng" dirty="0"/>
              <a:t> programları, grup rehberlik etkinlikleri ile eğitim içeri</a:t>
            </a:r>
            <a:r>
              <a:rPr lang="tr-TR" dirty="0"/>
              <a:t>kleri hazırlayarak ilgili hizmet alanında görevli personelin kullanımına sunar. </a:t>
            </a:r>
            <a:endParaRPr lang="tr-TR" dirty="0" smtClean="0"/>
          </a:p>
          <a:p>
            <a:r>
              <a:rPr lang="tr-TR" dirty="0" smtClean="0"/>
              <a:t>Genel </a:t>
            </a:r>
            <a:r>
              <a:rPr lang="tr-TR" dirty="0"/>
              <a:t>ve yerel hedeflere ilişkin eğitim içerikleri hazırlayarak ilgili hizmet alanında görevli personelin kullanımına </a:t>
            </a:r>
            <a:r>
              <a:rPr lang="tr-TR" dirty="0" smtClean="0"/>
              <a:t>sunar.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501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tr-TR" dirty="0" smtClean="0"/>
              <a:t>Eğitim </a:t>
            </a:r>
            <a:r>
              <a:rPr lang="tr-TR" dirty="0"/>
              <a:t>kurumlarında görevli rehber öğretmen/psikolojik danışmanların bilgi ve becerilerini arttırmaya yönelik konferans, panel gibi bilimsel etkinlikler düzenler. Gerektiğinde üniversiteler veya diğer ilgili kurum ve kuruluşlardan </a:t>
            </a:r>
            <a:r>
              <a:rPr lang="tr-TR" dirty="0" smtClean="0"/>
              <a:t>uzm.an </a:t>
            </a:r>
            <a:r>
              <a:rPr lang="tr-TR" dirty="0"/>
              <a:t>desteği alır</a:t>
            </a:r>
          </a:p>
        </p:txBody>
      </p:sp>
    </p:spTree>
    <p:extLst>
      <p:ext uri="{BB962C8B-B14F-4D97-AF65-F5344CB8AC3E}">
        <p14:creationId xmlns:p14="http://schemas.microsoft.com/office/powerpoint/2010/main" val="872195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dirty="0"/>
              <a:t>14/08/2020 tarihli </a:t>
            </a:r>
            <a:r>
              <a:rPr lang="tr-TR" dirty="0" smtClean="0"/>
              <a:t>Rehberlik </a:t>
            </a:r>
            <a:r>
              <a:rPr lang="tr-TR" dirty="0"/>
              <a:t>ve Psikolojik Danışma Hizmetleri </a:t>
            </a:r>
            <a:r>
              <a:rPr lang="tr-TR" dirty="0" smtClean="0"/>
              <a:t>Yönetmeliği </a:t>
            </a:r>
          </a:p>
          <a:p>
            <a:r>
              <a:rPr lang="tr-TR" dirty="0" smtClean="0"/>
              <a:t>31/08/2020 tarihli </a:t>
            </a:r>
            <a:r>
              <a:rPr lang="tr-TR" dirty="0"/>
              <a:t>Rehberlik ve Araştırma Merkezi </a:t>
            </a:r>
            <a:r>
              <a:rPr lang="tr-TR" dirty="0" smtClean="0"/>
              <a:t>Yönerges</a:t>
            </a:r>
            <a:r>
              <a:rPr lang="tr-TR" dirty="0"/>
              <a:t>i</a:t>
            </a:r>
            <a:endParaRPr lang="tr-TR" dirty="0" smtClean="0"/>
          </a:p>
          <a:p>
            <a:r>
              <a:rPr lang="tr-TR" dirty="0" smtClean="0"/>
              <a:t>31/08/2020 tarihli </a:t>
            </a:r>
            <a:r>
              <a:rPr lang="tr-TR" dirty="0"/>
              <a:t>Rehberlik ve Psikolojik Danışma Hizmetleri Etik </a:t>
            </a:r>
            <a:r>
              <a:rPr lang="tr-TR" dirty="0" smtClean="0"/>
              <a:t>Yönergesi</a:t>
            </a:r>
          </a:p>
          <a:p>
            <a:r>
              <a:rPr lang="tr-TR" dirty="0" smtClean="0"/>
              <a:t>MEB Rehberlik Hizmetlerinde Kullanılan Formlar Haritası </a:t>
            </a:r>
          </a:p>
        </p:txBody>
      </p:sp>
    </p:spTree>
    <p:extLst>
      <p:ext uri="{BB962C8B-B14F-4D97-AF65-F5344CB8AC3E}">
        <p14:creationId xmlns:p14="http://schemas.microsoft.com/office/powerpoint/2010/main" val="207819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Eğitim Hizmetleri Bölümü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Özel eğitim hizmetleri bölümü; </a:t>
            </a:r>
            <a:endParaRPr lang="tr-TR" dirty="0" smtClean="0"/>
          </a:p>
          <a:p>
            <a:r>
              <a:rPr lang="tr-TR" i="1" dirty="0" smtClean="0"/>
              <a:t>eğitsel </a:t>
            </a:r>
            <a:r>
              <a:rPr lang="tr-TR" i="1" dirty="0"/>
              <a:t>değerlendirme ve tanılama, </a:t>
            </a:r>
            <a:endParaRPr lang="tr-TR" i="1" dirty="0" smtClean="0"/>
          </a:p>
          <a:p>
            <a:r>
              <a:rPr lang="tr-TR" i="1" dirty="0" smtClean="0"/>
              <a:t>özel </a:t>
            </a:r>
            <a:r>
              <a:rPr lang="tr-TR" i="1" dirty="0"/>
              <a:t>yetenekli bireylerin tanılanması, </a:t>
            </a:r>
            <a:endParaRPr lang="tr-TR" i="1" dirty="0" smtClean="0"/>
          </a:p>
          <a:p>
            <a:r>
              <a:rPr lang="tr-TR" i="1" dirty="0" smtClean="0"/>
              <a:t>izleme </a:t>
            </a:r>
            <a:r>
              <a:rPr lang="tr-TR" i="1" dirty="0"/>
              <a:t>ile araştırma geliştirme </a:t>
            </a:r>
            <a:endParaRPr lang="tr-TR" i="1" dirty="0" smtClean="0"/>
          </a:p>
          <a:p>
            <a:pPr marL="0" indent="0">
              <a:buNone/>
            </a:pPr>
            <a:r>
              <a:rPr lang="tr-TR" dirty="0" smtClean="0"/>
              <a:t>hizmet </a:t>
            </a:r>
            <a:r>
              <a:rPr lang="tr-TR" dirty="0"/>
              <a:t>alanlarındaki görevlerini yerine getirir.</a:t>
            </a:r>
          </a:p>
        </p:txBody>
      </p:sp>
    </p:spTree>
    <p:extLst>
      <p:ext uri="{BB962C8B-B14F-4D97-AF65-F5344CB8AC3E}">
        <p14:creationId xmlns:p14="http://schemas.microsoft.com/office/powerpoint/2010/main" val="182766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Rehberlik ve Psikolojik Danışmanlık Hizmetleri Bölümü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6288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Rehberlik ve psikolojik danışma hizmetleri bölümü; </a:t>
            </a:r>
            <a:endParaRPr lang="tr-T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tr-TR" sz="2800" i="1" dirty="0"/>
              <a:t>O</a:t>
            </a:r>
            <a:r>
              <a:rPr lang="tr-TR" sz="2800" i="1" dirty="0" smtClean="0"/>
              <a:t>kul </a:t>
            </a:r>
            <a:r>
              <a:rPr lang="tr-TR" sz="2800" i="1" dirty="0"/>
              <a:t>rehberlik ve psikolojik </a:t>
            </a:r>
            <a:r>
              <a:rPr lang="tr-TR" sz="2800" i="1" dirty="0" smtClean="0"/>
              <a:t>danışma,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i="1" dirty="0" err="1" smtClean="0"/>
              <a:t>Psikososyal</a:t>
            </a:r>
            <a:r>
              <a:rPr lang="tr-TR" sz="2800" i="1" dirty="0" smtClean="0"/>
              <a:t> </a:t>
            </a:r>
            <a:r>
              <a:rPr lang="tr-TR" sz="2800" i="1" dirty="0"/>
              <a:t>destek,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i="1" dirty="0" smtClean="0"/>
              <a:t>Bireysel </a:t>
            </a:r>
            <a:r>
              <a:rPr lang="tr-TR" sz="2800" i="1" dirty="0"/>
              <a:t>ve grupla psikolojik danışma ve </a:t>
            </a:r>
            <a:r>
              <a:rPr lang="tr-TR" sz="2800" i="1" dirty="0" smtClean="0"/>
              <a:t>rehberlik,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i="1" dirty="0" smtClean="0"/>
              <a:t>Araştırma </a:t>
            </a:r>
            <a:r>
              <a:rPr lang="tr-TR" sz="2800" i="1" dirty="0"/>
              <a:t>geliştirme </a:t>
            </a:r>
            <a:endParaRPr lang="tr-TR" sz="2800" i="1" dirty="0" smtClean="0"/>
          </a:p>
          <a:p>
            <a:pPr marL="0" indent="0">
              <a:buNone/>
            </a:pPr>
            <a:r>
              <a:rPr lang="tr-TR" sz="2800" dirty="0" smtClean="0"/>
              <a:t>hizmet </a:t>
            </a:r>
            <a:r>
              <a:rPr lang="tr-TR" sz="2800" dirty="0"/>
              <a:t>alanlarındaki görevlerini yerine getirir.</a:t>
            </a:r>
          </a:p>
        </p:txBody>
      </p:sp>
    </p:spTree>
    <p:extLst>
      <p:ext uri="{BB962C8B-B14F-4D97-AF65-F5344CB8AC3E}">
        <p14:creationId xmlns:p14="http://schemas.microsoft.com/office/powerpoint/2010/main" val="39610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1. Okul rehberlik ve psikolojik danışma hizmet alanı kapsamında;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 </a:t>
            </a:r>
            <a:r>
              <a:rPr lang="tr-TR" dirty="0" smtClean="0"/>
              <a:t>rehberlik ve psikolojik danışma programının </a:t>
            </a:r>
            <a:r>
              <a:rPr lang="tr-TR" dirty="0"/>
              <a:t>hazırlanmasında eğitim kurumlarına müşavirlik eder. </a:t>
            </a:r>
            <a:endParaRPr lang="tr-TR" dirty="0" smtClean="0"/>
          </a:p>
          <a:p>
            <a:r>
              <a:rPr lang="tr-TR" dirty="0" smtClean="0"/>
              <a:t>e-Rehberlik </a:t>
            </a:r>
            <a:r>
              <a:rPr lang="tr-TR" dirty="0"/>
              <a:t>sistemi üzerinden </a:t>
            </a:r>
            <a:r>
              <a:rPr lang="tr-TR" dirty="0" smtClean="0"/>
              <a:t>RAM’a gönderilen </a:t>
            </a:r>
            <a:r>
              <a:rPr lang="tr-TR" dirty="0"/>
              <a:t>okul </a:t>
            </a:r>
            <a:r>
              <a:rPr lang="tr-TR" dirty="0" smtClean="0"/>
              <a:t>RPD programlarını </a:t>
            </a:r>
            <a:r>
              <a:rPr lang="tr-TR" dirty="0"/>
              <a:t>inceler, değerlendirir ve geri bildirim </a:t>
            </a:r>
            <a:r>
              <a:rPr lang="tr-TR" dirty="0" smtClean="0"/>
              <a:t>verir.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met\Desktop\Adsı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7"/>
            <a:ext cx="903649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15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904656"/>
          </a:xfrm>
        </p:spPr>
        <p:txBody>
          <a:bodyPr/>
          <a:lstStyle/>
          <a:p>
            <a:r>
              <a:rPr lang="tr-TR" dirty="0"/>
              <a:t>P</a:t>
            </a:r>
            <a:r>
              <a:rPr lang="tr-TR" dirty="0" smtClean="0"/>
              <a:t>sikolojik </a:t>
            </a:r>
            <a:r>
              <a:rPr lang="tr-TR" dirty="0"/>
              <a:t>danışmanı bulunmayan eğitim kurumlarında </a:t>
            </a:r>
            <a:r>
              <a:rPr lang="tr-TR" i="1" dirty="0"/>
              <a:t>genel ve yerel hedeflere </a:t>
            </a:r>
            <a:r>
              <a:rPr lang="tr-TR" dirty="0"/>
              <a:t>yönelik çalışmalar gerçekleştirir. </a:t>
            </a:r>
          </a:p>
        </p:txBody>
      </p:sp>
      <p:pic>
        <p:nvPicPr>
          <p:cNvPr id="1026" name="Picture 2" descr="C:\Users\ahmet\Desktop\Ekran Alıntıs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916832"/>
            <a:ext cx="655272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23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dirty="0" smtClean="0"/>
              <a:t>Eğitim </a:t>
            </a:r>
            <a:r>
              <a:rPr lang="tr-TR" dirty="0"/>
              <a:t>kurumlarını ziyaret ederek rehber öğretmen/psikolojik danışmanlara, öğretmenlere ve eğitim kurumu idaresine müşavirlik hizmeti sunar. </a:t>
            </a:r>
          </a:p>
          <a:p>
            <a:r>
              <a:rPr lang="tr-TR" dirty="0" smtClean="0"/>
              <a:t>Eğitim </a:t>
            </a:r>
            <a:r>
              <a:rPr lang="tr-TR" dirty="0"/>
              <a:t>kurumlarının talep ve ihtiyaçları doğrultusunda öğrencilerin sosyal duygusal, akademik ve kariyer gelişimlerini desteklemek amacıyla öğrencilere, ailelere, öğretmenlere yönelik eğitim etkinlikleri düzenler.</a:t>
            </a:r>
          </a:p>
        </p:txBody>
      </p:sp>
    </p:spTree>
    <p:extLst>
      <p:ext uri="{BB962C8B-B14F-4D97-AF65-F5344CB8AC3E}">
        <p14:creationId xmlns:p14="http://schemas.microsoft.com/office/powerpoint/2010/main" val="369068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>
            <a:normAutofit/>
          </a:bodyPr>
          <a:lstStyle/>
          <a:p>
            <a:r>
              <a:rPr lang="tr-TR" sz="2800" dirty="0"/>
              <a:t>Sorumluluk bölgesine ait </a:t>
            </a:r>
            <a:r>
              <a:rPr lang="tr-TR" sz="2800" dirty="0" smtClean="0"/>
              <a:t>RPD hizmetleri </a:t>
            </a:r>
            <a:r>
              <a:rPr lang="tr-TR" sz="2800" i="1" dirty="0"/>
              <a:t>ihtiyaç analizi </a:t>
            </a:r>
            <a:r>
              <a:rPr lang="tr-TR" sz="2800" dirty="0"/>
              <a:t>sonuçları ile </a:t>
            </a:r>
            <a:r>
              <a:rPr lang="tr-TR" sz="2800" dirty="0" smtClean="0"/>
              <a:t>e-Rehberlik </a:t>
            </a:r>
            <a:r>
              <a:rPr lang="tr-TR" sz="2800" dirty="0"/>
              <a:t>sisteminde yer alan ilgili eğitim öğretim yılına ait verileri inceler ve yerel hedeflerin belirlenmesine yönelik değerlendirme yapar.</a:t>
            </a:r>
          </a:p>
        </p:txBody>
      </p:sp>
      <p:pic>
        <p:nvPicPr>
          <p:cNvPr id="2050" name="Picture 2" descr="C:\Users\ahmet\Desktop\Ekran Alıntısı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564904"/>
            <a:ext cx="7632848" cy="407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3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713</Words>
  <Application>Microsoft Office PowerPoint</Application>
  <PresentationFormat>Ekran Gösterisi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Rehberlik ve Araştırma Merkezi (RAM)</vt:lpstr>
      <vt:lpstr>PowerPoint Sunusu</vt:lpstr>
      <vt:lpstr>Özel Eğitim Hizmetleri Bölümü</vt:lpstr>
      <vt:lpstr>Rehberlik ve Psikolojik Danışmanlık Hizmetleri Bölümü</vt:lpstr>
      <vt:lpstr>1. Okul rehberlik ve psikolojik danışma hizmet alanı kapsamında;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2. Psikososyal destek hizmet alanı kapsamında; </vt:lpstr>
      <vt:lpstr>PowerPoint Sunusu</vt:lpstr>
      <vt:lpstr>PowerPoint Sunusu</vt:lpstr>
      <vt:lpstr>3. Bireysel ve grupla psikolojik danışma ve rehberlik hizmet alanı kapsamında;</vt:lpstr>
      <vt:lpstr>PowerPoint Sunusu</vt:lpstr>
      <vt:lpstr>PowerPoint Sunusu</vt:lpstr>
      <vt:lpstr>PowerPoint Sunusu</vt:lpstr>
      <vt:lpstr>4. Araştırma geliştirme hizmet alanı kapsamında;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Rehberlik ve Araştırma Merkezi (RAM)</dc:title>
  <dc:creator>nb</dc:creator>
  <cp:lastModifiedBy>Windows Kullanıcısı</cp:lastModifiedBy>
  <cp:revision>8</cp:revision>
  <dcterms:created xsi:type="dcterms:W3CDTF">2023-04-10T08:06:31Z</dcterms:created>
  <dcterms:modified xsi:type="dcterms:W3CDTF">2023-05-16T06:55:46Z</dcterms:modified>
</cp:coreProperties>
</file>